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12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4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東京都" initials="T" lastIdx="8" clrIdx="0">
    <p:extLst>
      <p:ext uri="{19B8F6BF-5375-455C-9EA6-DF929625EA0E}">
        <p15:presenceInfo xmlns:p15="http://schemas.microsoft.com/office/powerpoint/2012/main" userId="東京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00CC"/>
    <a:srgbClr val="D5F5F4"/>
    <a:srgbClr val="DCF0D9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95146" autoAdjust="0"/>
  </p:normalViewPr>
  <p:slideViewPr>
    <p:cSldViewPr snapToGrid="0" showGuides="1">
      <p:cViewPr varScale="1">
        <p:scale>
          <a:sx n="86" d="100"/>
          <a:sy n="86" d="100"/>
        </p:scale>
        <p:origin x="946" y="62"/>
      </p:cViewPr>
      <p:guideLst>
        <p:guide orient="horz" pos="2024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787" cy="498693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8693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r">
              <a:defRPr sz="1200"/>
            </a:lvl1pPr>
          </a:lstStyle>
          <a:p>
            <a:fld id="{9BBA91F0-E513-4F04-BF7A-698B9F615F8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2" rIns="91427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27" tIns="45712" rIns="91427" bIns="4571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7" cy="498692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8692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r">
              <a:defRPr sz="1200"/>
            </a:lvl1pPr>
          </a:lstStyle>
          <a:p>
            <a:fld id="{F0AD9E4A-AACE-4EB2-81F1-F69240B8DA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429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192">
              <a:defRPr/>
            </a:pPr>
            <a:fld id="{326C6C36-7516-4653-A3E1-716216D047C7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4192">
                <a:defRPr/>
              </a:pPr>
              <a:t>1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515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97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15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468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05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53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308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985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01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4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656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526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859C1-D4F3-4DF8-B0E8-1A17E54E7F9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875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角丸四角形 72"/>
          <p:cNvSpPr/>
          <p:nvPr/>
        </p:nvSpPr>
        <p:spPr>
          <a:xfrm>
            <a:off x="82492" y="1214173"/>
            <a:ext cx="9756000" cy="12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23">
              <a:defRPr/>
            </a:pPr>
            <a:endParaRPr lang="ja-JP" altLang="en-US" sz="1801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5" name="タイトル 2"/>
          <p:cNvSpPr txBox="1">
            <a:spLocks/>
          </p:cNvSpPr>
          <p:nvPr/>
        </p:nvSpPr>
        <p:spPr>
          <a:xfrm>
            <a:off x="64713" y="617817"/>
            <a:ext cx="7687737" cy="1908935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510">
              <a:defRPr/>
            </a:pPr>
            <a:endParaRPr lang="ja-JP" altLang="en-US" sz="60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41" name="グループ化 40"/>
          <p:cNvGrpSpPr/>
          <p:nvPr/>
        </p:nvGrpSpPr>
        <p:grpSpPr>
          <a:xfrm>
            <a:off x="181315" y="6228029"/>
            <a:ext cx="9724685" cy="557487"/>
            <a:chOff x="796377" y="6151350"/>
            <a:chExt cx="10939602" cy="611518"/>
          </a:xfrm>
        </p:grpSpPr>
        <p:sp>
          <p:nvSpPr>
            <p:cNvPr id="42" name="テキスト ボックス 41"/>
            <p:cNvSpPr txBox="1"/>
            <p:nvPr/>
          </p:nvSpPr>
          <p:spPr>
            <a:xfrm>
              <a:off x="9739013" y="6180086"/>
              <a:ext cx="1996966" cy="510807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algn="ctr" defTabSz="914423">
                <a:defRPr/>
              </a:pPr>
              <a:r>
                <a:rPr lang="ja-JP" altLang="en-US" sz="2800" b="1" dirty="0">
                  <a:solidFill>
                    <a:prstClr val="black"/>
                  </a:solidFill>
                  <a:latin typeface="Calibri"/>
                  <a:ea typeface="ＭＳ Ｐゴシック" panose="020B0600070205080204" pitchFamily="50" charset="-128"/>
                </a:rPr>
                <a:t>神奈川県</a:t>
              </a:r>
            </a:p>
          </p:txBody>
        </p:sp>
        <p:pic>
          <p:nvPicPr>
            <p:cNvPr id="45" name="図 44" descr="抽象, 挿絵 が含まれている画像&#10;&#10;自動的に生成された説明">
              <a:extLst>
                <a:ext uri="{FF2B5EF4-FFF2-40B4-BE49-F238E27FC236}">
                  <a16:creationId xmlns:a16="http://schemas.microsoft.com/office/drawing/2014/main" id="{17EDC24F-055F-42B9-81AD-A588AA823C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81211" y="6185598"/>
              <a:ext cx="500544" cy="577270"/>
            </a:xfrm>
            <a:prstGeom prst="rect">
              <a:avLst/>
            </a:prstGeom>
          </p:spPr>
        </p:pic>
        <p:pic>
          <p:nvPicPr>
            <p:cNvPr id="46" name="図 45" descr="挿絵 が含まれている画像&#10;&#10;自動的に生成された説明">
              <a:extLst>
                <a:ext uri="{FF2B5EF4-FFF2-40B4-BE49-F238E27FC236}">
                  <a16:creationId xmlns:a16="http://schemas.microsoft.com/office/drawing/2014/main" id="{BA1E8DA2-2246-498D-8F0E-33D6F64018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817" t="17844" r="27892" b="14658"/>
            <a:stretch/>
          </p:blipFill>
          <p:spPr>
            <a:xfrm>
              <a:off x="6565996" y="6175257"/>
              <a:ext cx="598461" cy="575735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05B93E71-638B-4187-A3E4-1E7365DD972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377" y="6151350"/>
              <a:ext cx="581223" cy="574048"/>
            </a:xfrm>
            <a:prstGeom prst="rect">
              <a:avLst/>
            </a:prstGeom>
          </p:spPr>
        </p:pic>
        <p:sp>
          <p:nvSpPr>
            <p:cNvPr id="49" name="テキスト ボックス 48"/>
            <p:cNvSpPr txBox="1"/>
            <p:nvPr/>
          </p:nvSpPr>
          <p:spPr>
            <a:xfrm>
              <a:off x="1296289" y="6185598"/>
              <a:ext cx="1872000" cy="5108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23">
                <a:defRPr/>
              </a:pPr>
              <a:r>
                <a:rPr lang="ja-JP" altLang="en-US" sz="2800" b="1" dirty="0">
                  <a:solidFill>
                    <a:prstClr val="black"/>
                  </a:solidFill>
                  <a:latin typeface="Calibri"/>
                  <a:ea typeface="ＭＳ Ｐゴシック" panose="020B0600070205080204" pitchFamily="50" charset="-128"/>
                </a:rPr>
                <a:t>埼玉県</a:t>
              </a: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4106442" y="6158301"/>
              <a:ext cx="1872000" cy="5108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23">
                <a:defRPr/>
              </a:pPr>
              <a:r>
                <a:rPr lang="ja-JP" altLang="en-US" sz="2800" b="1" dirty="0">
                  <a:solidFill>
                    <a:prstClr val="black"/>
                  </a:solidFill>
                  <a:latin typeface="Calibri"/>
                  <a:ea typeface="ＭＳ Ｐゴシック" panose="020B0600070205080204" pitchFamily="50" charset="-128"/>
                </a:rPr>
                <a:t>千葉県</a:t>
              </a: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6916596" y="6185598"/>
              <a:ext cx="1872000" cy="5108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23">
                <a:defRPr/>
              </a:pPr>
              <a:r>
                <a:rPr lang="ja-JP" altLang="en-US" sz="2800" b="1" dirty="0">
                  <a:solidFill>
                    <a:prstClr val="black"/>
                  </a:solidFill>
                  <a:latin typeface="Calibri"/>
                  <a:ea typeface="ＭＳ Ｐゴシック" panose="020B0600070205080204" pitchFamily="50" charset="-128"/>
                </a:rPr>
                <a:t>東京都</a:t>
              </a:r>
            </a:p>
          </p:txBody>
        </p:sp>
        <p:pic>
          <p:nvPicPr>
            <p:cNvPr id="52" name="図 51" descr="挿絵 が含まれている画像&#10;&#10;自動的に生成された説明">
              <a:extLst>
                <a:ext uri="{FF2B5EF4-FFF2-40B4-BE49-F238E27FC236}">
                  <a16:creationId xmlns:a16="http://schemas.microsoft.com/office/drawing/2014/main" id="{E3CDB6C5-E3FA-4A2D-A6CB-241910CD3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63639" y="6151350"/>
              <a:ext cx="581636" cy="586483"/>
            </a:xfrm>
            <a:prstGeom prst="rect">
              <a:avLst/>
            </a:prstGeom>
          </p:spPr>
        </p:pic>
      </p:grpSp>
      <p:sp>
        <p:nvSpPr>
          <p:cNvPr id="85" name="正方形/長方形 84"/>
          <p:cNvSpPr/>
          <p:nvPr/>
        </p:nvSpPr>
        <p:spPr>
          <a:xfrm>
            <a:off x="0" y="-9371"/>
            <a:ext cx="9911235" cy="112730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>
              <a:defRPr/>
            </a:pPr>
            <a:endParaRPr lang="en-US" altLang="ja-JP" sz="3200" dirty="0">
              <a:ln w="0">
                <a:noFill/>
              </a:ln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MS Reference Sans Serif" panose="020B0604030504040204" pitchFamily="34" charset="0"/>
              <a:ea typeface="HGS創英角ｺﾞｼｯｸUB" panose="020B0900000000000000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22860" y="1285162"/>
            <a:ext cx="4641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ワクチン</a:t>
            </a:r>
            <a:r>
              <a:rPr kumimoji="1" lang="ja-JP" altLang="en-US" sz="2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の早期接種</a:t>
            </a:r>
            <a:r>
              <a:rPr kumimoji="1" lang="ja-JP" alt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 </a:t>
            </a:r>
            <a:endParaRPr kumimoji="1" lang="en-US" altLang="ja-JP" sz="28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82492" y="3909695"/>
            <a:ext cx="9756000" cy="12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23">
              <a:defRPr/>
            </a:pPr>
            <a:endParaRPr lang="ja-JP" altLang="en-US" sz="1801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82492" y="4701326"/>
            <a:ext cx="923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kumimoji="1"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抗原検査キットや解熱剤、食料、日用品などの備えを！</a:t>
            </a:r>
            <a:endParaRPr kumimoji="1"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3840" y="1992391"/>
            <a:ext cx="8249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kumimoji="1"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オミクロン株対応ワクチンの年内接種を！　　　</a:t>
            </a:r>
            <a:endParaRPr kumimoji="1"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39923" y="3986899"/>
            <a:ext cx="6786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2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いざという時の</a:t>
            </a:r>
            <a:r>
              <a:rPr kumimoji="1" lang="ja-JP" alt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備え</a:t>
            </a:r>
            <a:r>
              <a:rPr kumimoji="1" lang="ja-JP" altLang="en-US" sz="2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 </a:t>
            </a:r>
            <a:endParaRPr kumimoji="1" lang="en-US" altLang="ja-JP" sz="2800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8625" y="3999805"/>
            <a:ext cx="955623" cy="1001964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655" y="3902376"/>
            <a:ext cx="753817" cy="753817"/>
          </a:xfrm>
          <a:prstGeom prst="rect">
            <a:avLst/>
          </a:prstGeom>
        </p:spPr>
      </p:pic>
      <p:sp>
        <p:nvSpPr>
          <p:cNvPr id="66" name="角丸四角形 65"/>
          <p:cNvSpPr/>
          <p:nvPr/>
        </p:nvSpPr>
        <p:spPr>
          <a:xfrm>
            <a:off x="-1986909" y="5186731"/>
            <a:ext cx="10007071" cy="592318"/>
          </a:xfrm>
          <a:prstGeom prst="roundRect">
            <a:avLst>
              <a:gd name="adj" fmla="val 0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23">
              <a:defRPr/>
            </a:pP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人と会う機会が増えるこの時期、</a:t>
            </a:r>
            <a:endParaRPr lang="ja-JP" altLang="en-US" sz="2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62363" y="2561123"/>
            <a:ext cx="9756000" cy="12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23">
              <a:defRPr/>
            </a:pPr>
            <a:endParaRPr lang="ja-JP" altLang="en-US" sz="1801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22860" y="2649204"/>
            <a:ext cx="4870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1" lang="ja-JP" alt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感染防止対策</a:t>
            </a:r>
            <a:r>
              <a:rPr kumimoji="1" lang="ja-JP" altLang="en-US" sz="2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の徹底　　　　　　　　　　　　　　　　 </a:t>
            </a:r>
            <a:endParaRPr kumimoji="1" lang="en-US" altLang="ja-JP" sz="2800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3840" y="3336813"/>
            <a:ext cx="10049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kumimoji="1"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十分な換気、人混みや会話時のマスク、帰省時には検査を！</a:t>
            </a:r>
            <a:endParaRPr kumimoji="1" lang="en-US" altLang="ja-JP" sz="28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350" y="1184497"/>
            <a:ext cx="1269786" cy="1269786"/>
          </a:xfrm>
          <a:prstGeom prst="rect">
            <a:avLst/>
          </a:prstGeom>
        </p:spPr>
      </p:pic>
      <p:pic>
        <p:nvPicPr>
          <p:cNvPr id="35" name="図 34" descr="https://1.bp.blogspot.com/-5zhIww-A-Ac/XlTGjRlcnuI/AAAAAAABXdI/mythEn9cHHYbTSWnyTKNOT3JmJs9Q2zAACNcBGAsYHQ/s1600/mask_woman_wire.png">
            <a:extLst>
              <a:ext uri="{FF2B5EF4-FFF2-40B4-BE49-F238E27FC236}">
                <a16:creationId xmlns:a16="http://schemas.microsoft.com/office/drawing/2014/main" id="{85D1848E-190D-424C-96A4-E6501B88C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6512" y="2655965"/>
            <a:ext cx="579159" cy="674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2" descr="換気をしているイラスト（女性）">
            <a:extLst>
              <a:ext uri="{FF2B5EF4-FFF2-40B4-BE49-F238E27FC236}">
                <a16:creationId xmlns:a16="http://schemas.microsoft.com/office/drawing/2014/main" id="{0571FD5B-D89E-44A6-8750-7F96B8C39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968" y="2519113"/>
            <a:ext cx="1264189" cy="90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図 37" descr="https://1.bp.blogspot.com/-bq_Ei5ZQqr4/Xr32-PRKooI/AAAAAAABY5o/oycgWdkcSKkmCSggWoqfa5Wbwf3iQuQ6QCNcBGAsYHQ/s1600/kanki_school_boy.png">
            <a:extLst>
              <a:ext uri="{FF2B5EF4-FFF2-40B4-BE49-F238E27FC236}">
                <a16:creationId xmlns:a16="http://schemas.microsoft.com/office/drawing/2014/main" id="{31BDB181-7374-44A9-AC90-7AC68A758CA5}"/>
              </a:ext>
            </a:extLst>
          </p:cNvPr>
          <p:cNvPicPr>
            <a:picLocks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43" t="12781" r="55110" b="33498"/>
          <a:stretch/>
        </p:blipFill>
        <p:spPr bwMode="auto">
          <a:xfrm>
            <a:off x="6947150" y="2646331"/>
            <a:ext cx="165095" cy="444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216" y="2823430"/>
            <a:ext cx="541911" cy="541911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687" y="2596428"/>
            <a:ext cx="685105" cy="743714"/>
          </a:xfrm>
          <a:prstGeom prst="rect">
            <a:avLst/>
          </a:prstGeom>
        </p:spPr>
      </p:pic>
      <p:grpSp>
        <p:nvGrpSpPr>
          <p:cNvPr id="4" name="グループ化 3"/>
          <p:cNvGrpSpPr/>
          <p:nvPr/>
        </p:nvGrpSpPr>
        <p:grpSpPr>
          <a:xfrm>
            <a:off x="1297933" y="5614713"/>
            <a:ext cx="10007071" cy="592318"/>
            <a:chOff x="1297933" y="5614713"/>
            <a:chExt cx="10007071" cy="592318"/>
          </a:xfrm>
        </p:grpSpPr>
        <p:sp>
          <p:nvSpPr>
            <p:cNvPr id="34" name="正方形/長方形 33"/>
            <p:cNvSpPr/>
            <p:nvPr/>
          </p:nvSpPr>
          <p:spPr>
            <a:xfrm>
              <a:off x="2710598" y="6001115"/>
              <a:ext cx="4609464" cy="7400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角丸四角形 32"/>
            <p:cNvSpPr/>
            <p:nvPr/>
          </p:nvSpPr>
          <p:spPr>
            <a:xfrm>
              <a:off x="1297933" y="5614713"/>
              <a:ext cx="10007071" cy="592318"/>
            </a:xfrm>
            <a:prstGeom prst="roundRect">
              <a:avLst>
                <a:gd name="adj" fmla="val 0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23">
                <a:defRPr/>
              </a:pPr>
              <a:r>
                <a:rPr lang="ja-JP" altLang="en-US" sz="3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感染拡大防止へのご協力</a:t>
              </a:r>
              <a:r>
                <a:rPr lang="ja-JP" altLang="en-US" sz="28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をお願いします</a:t>
              </a: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-1" y="-59112"/>
            <a:ext cx="9906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ja-JP" altLang="en-US" sz="4000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準備はしっかり、楽しい年末年始に！</a:t>
            </a:r>
            <a:endParaRPr lang="en-US" altLang="ja-JP" sz="4000" dirty="0" smtClean="0">
              <a:ln w="0">
                <a:noFill/>
              </a:ln>
              <a:solidFill>
                <a:schemeClr val="bg1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MS Reference Sans Serif" panose="020B0604030504040204" pitchFamily="34" charset="0"/>
              <a:ea typeface="HGS創英角ｺﾞｼｯｸUB" panose="020B0900000000000000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-8171" y="552311"/>
            <a:ext cx="9906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ja-JP" sz="3200" dirty="0" smtClean="0">
                <a:ln w="0">
                  <a:noFill/>
                </a:ln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〜</a:t>
            </a:r>
            <a:r>
              <a:rPr lang="ja-JP" altLang="en-US" sz="3200" dirty="0" smtClean="0">
                <a:ln w="0">
                  <a:noFill/>
                </a:ln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１都３県の皆様へ</a:t>
            </a:r>
            <a:r>
              <a:rPr lang="en-US" altLang="ja-JP" sz="3200" dirty="0" smtClean="0">
                <a:ln w="0">
                  <a:noFill/>
                </a:ln>
                <a:solidFill>
                  <a:prstClr val="white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〜</a:t>
            </a:r>
            <a:endParaRPr lang="en-US" altLang="ja-JP" sz="3200" dirty="0">
              <a:ln w="0">
                <a:noFill/>
              </a:ln>
              <a:solidFill>
                <a:prstClr val="white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MS Reference Sans Serif" panose="020B0604030504040204" pitchFamily="34" charset="0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754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0" advClick="0" advTm="8500"/>
    </mc:Choice>
    <mc:Fallback xmlns="">
      <p:transition spd="slow" advClick="0" advTm="85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4275</TotalTime>
  <Words>150</Words>
  <Application>Microsoft Office PowerPoint</Application>
  <PresentationFormat>A4 210 x 297 mm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HGP創英角ｺﾞｼｯｸUB</vt:lpstr>
      <vt:lpstr>HGS創英角ｺﾞｼｯｸUB</vt:lpstr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MS Reference Sans Serif</vt:lpstr>
      <vt:lpstr>Wingdings</vt:lpstr>
      <vt:lpstr>1_Office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639</cp:revision>
  <cp:lastPrinted>2022-12-14T09:52:18Z</cp:lastPrinted>
  <dcterms:created xsi:type="dcterms:W3CDTF">2022-03-02T04:14:23Z</dcterms:created>
  <dcterms:modified xsi:type="dcterms:W3CDTF">2022-12-21T01:00:52Z</dcterms:modified>
</cp:coreProperties>
</file>