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04" r:id="rId2"/>
    <p:sldId id="305" r:id="rId3"/>
    <p:sldId id="306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京都" initials="T" lastIdx="8" clrIdx="0">
    <p:extLst>
      <p:ext uri="{19B8F6BF-5375-455C-9EA6-DF929625EA0E}">
        <p15:presenceInfo xmlns:p15="http://schemas.microsoft.com/office/powerpoint/2012/main" userId="東京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CC"/>
    <a:srgbClr val="D5F5F4"/>
    <a:srgbClr val="DCF0D9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5146" autoAdjust="0"/>
  </p:normalViewPr>
  <p:slideViewPr>
    <p:cSldViewPr snapToGrid="0" showGuides="1">
      <p:cViewPr varScale="1">
        <p:scale>
          <a:sx n="84" d="100"/>
          <a:sy n="84" d="100"/>
        </p:scale>
        <p:origin x="586" y="48"/>
      </p:cViewPr>
      <p:guideLst>
        <p:guide orient="horz" pos="20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BA91F0-E513-4F04-BF7A-698B9F615F8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F0AD9E4A-AACE-4EB2-81F1-F69240B8DA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29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261">
              <a:defRPr/>
            </a:pPr>
            <a:fld id="{326C6C36-7516-4653-A3E1-716216D047C7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261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4268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D9E4A-AACE-4EB2-81F1-F69240B8DA0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90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D9E4A-AACE-4EB2-81F1-F69240B8DA0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93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480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633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1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856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387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846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759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74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8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41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986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859C1-D4F3-4DF8-B0E8-1A17E54E7F99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532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角丸四角形 74"/>
          <p:cNvSpPr/>
          <p:nvPr/>
        </p:nvSpPr>
        <p:spPr>
          <a:xfrm>
            <a:off x="8138914" y="1208755"/>
            <a:ext cx="3924000" cy="4104000"/>
          </a:xfrm>
          <a:prstGeom prst="roundRect">
            <a:avLst/>
          </a:prstGeom>
          <a:solidFill>
            <a:srgbClr val="D5F5F4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4123573" y="1208755"/>
            <a:ext cx="3924000" cy="4104000"/>
          </a:xfrm>
          <a:prstGeom prst="roundRect">
            <a:avLst/>
          </a:prstGeom>
          <a:solidFill>
            <a:srgbClr val="D5F5F4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100251" y="1203256"/>
            <a:ext cx="3924000" cy="4104000"/>
          </a:xfrm>
          <a:prstGeom prst="roundRect">
            <a:avLst/>
          </a:prstGeom>
          <a:solidFill>
            <a:srgbClr val="D5F5F4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タイトル 2"/>
          <p:cNvSpPr txBox="1">
            <a:spLocks/>
          </p:cNvSpPr>
          <p:nvPr/>
        </p:nvSpPr>
        <p:spPr>
          <a:xfrm>
            <a:off x="1207711" y="617816"/>
            <a:ext cx="7687737" cy="1908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87">
              <a:defRPr/>
            </a:pPr>
            <a:endParaRPr lang="ja-JP" altLang="en-US" sz="6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903998" y="7040880"/>
            <a:ext cx="2145002" cy="172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41" name="グループ化 40"/>
          <p:cNvGrpSpPr/>
          <p:nvPr/>
        </p:nvGrpSpPr>
        <p:grpSpPr>
          <a:xfrm>
            <a:off x="806154" y="6158450"/>
            <a:ext cx="10926428" cy="627607"/>
            <a:chOff x="796377" y="6150150"/>
            <a:chExt cx="10939602" cy="612718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9739013" y="6187647"/>
              <a:ext cx="1996966" cy="495685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神奈川県</a:t>
              </a:r>
            </a:p>
          </p:txBody>
        </p:sp>
        <p:pic>
          <p:nvPicPr>
            <p:cNvPr id="45" name="図 44" descr="抽象, 挿絵 が含まれている画像&#10;&#10;自動的に生成された説明">
              <a:extLst>
                <a:ext uri="{FF2B5EF4-FFF2-40B4-BE49-F238E27FC236}">
                  <a16:creationId xmlns:a16="http://schemas.microsoft.com/office/drawing/2014/main" id="{17EDC24F-055F-42B9-81AD-A588AA823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1211" y="6185598"/>
              <a:ext cx="500544" cy="577270"/>
            </a:xfrm>
            <a:prstGeom prst="rect">
              <a:avLst/>
            </a:prstGeom>
          </p:spPr>
        </p:pic>
        <p:pic>
          <p:nvPicPr>
            <p:cNvPr id="46" name="図 45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BA1E8DA2-2246-498D-8F0E-33D6F64018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817" t="17844" r="27892" b="14658"/>
            <a:stretch/>
          </p:blipFill>
          <p:spPr>
            <a:xfrm>
              <a:off x="6565996" y="6175257"/>
              <a:ext cx="598461" cy="575735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05B93E71-638B-4187-A3E4-1E7365DD9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377" y="6151350"/>
              <a:ext cx="581223" cy="574048"/>
            </a:xfrm>
            <a:prstGeom prst="rect">
              <a:avLst/>
            </a:prstGeom>
          </p:spPr>
        </p:pic>
        <p:sp>
          <p:nvSpPr>
            <p:cNvPr id="49" name="テキスト ボックス 48"/>
            <p:cNvSpPr txBox="1"/>
            <p:nvPr/>
          </p:nvSpPr>
          <p:spPr>
            <a:xfrm>
              <a:off x="1296289" y="6185598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埼玉県</a:t>
              </a: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3994744" y="6163322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千葉県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6816011" y="6185598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東京都</a:t>
              </a:r>
            </a:p>
          </p:txBody>
        </p:sp>
        <p:pic>
          <p:nvPicPr>
            <p:cNvPr id="52" name="図 51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E3CDB6C5-E3FA-4A2D-A6CB-241910CD3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82554" y="6150150"/>
              <a:ext cx="581636" cy="586483"/>
            </a:xfrm>
            <a:prstGeom prst="rect">
              <a:avLst/>
            </a:prstGeom>
          </p:spPr>
        </p:pic>
      </p:grpSp>
      <p:sp>
        <p:nvSpPr>
          <p:cNvPr id="91" name="正方形/長方形 90"/>
          <p:cNvSpPr/>
          <p:nvPr/>
        </p:nvSpPr>
        <p:spPr>
          <a:xfrm>
            <a:off x="-5235" y="-3"/>
            <a:ext cx="12204474" cy="112648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defRPr/>
            </a:pPr>
            <a:r>
              <a:rPr lang="ja-JP" altLang="en-US" sz="500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ご自身や大切な人を守る　この夏</a:t>
            </a:r>
            <a:endParaRPr lang="en-US" altLang="ja-JP" sz="5000" dirty="0" smtClean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  <a:p>
            <a:pPr algn="ctr">
              <a:defRPr/>
            </a:pPr>
            <a:r>
              <a:rPr lang="ja-JP" altLang="en-US" sz="2800" spc="15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～ １都３県の皆様へ ～</a:t>
            </a:r>
            <a:endParaRPr lang="ja-JP" altLang="en-US" sz="2800" spc="150" dirty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4931261" y="1291825"/>
            <a:ext cx="2331482" cy="1917552"/>
            <a:chOff x="6184384" y="1743772"/>
            <a:chExt cx="1950589" cy="1538126"/>
          </a:xfrm>
        </p:grpSpPr>
        <p:sp>
          <p:nvSpPr>
            <p:cNvPr id="61" name="角丸四角形 60"/>
            <p:cNvSpPr/>
            <p:nvPr/>
          </p:nvSpPr>
          <p:spPr>
            <a:xfrm>
              <a:off x="6260321" y="1743772"/>
              <a:ext cx="1733917" cy="152180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6184384" y="2901418"/>
              <a:ext cx="1950589" cy="380480"/>
            </a:xfrm>
            <a:prstGeom prst="rect">
              <a:avLst/>
            </a:prstGeom>
            <a:noFill/>
          </p:spPr>
          <p:txBody>
            <a:bodyPr wrap="square" lIns="72000" tIns="72000" rIns="7200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換気しよう</a:t>
              </a:r>
              <a:endParaRPr kumimoji="1" lang="ja-JP" altLang="en-US" sz="2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1856" y="1831281"/>
              <a:ext cx="1352098" cy="1153419"/>
            </a:xfrm>
            <a:prstGeom prst="rect">
              <a:avLst/>
            </a:prstGeom>
          </p:spPr>
        </p:pic>
      </p:grpSp>
      <p:grpSp>
        <p:nvGrpSpPr>
          <p:cNvPr id="20" name="グループ化 19"/>
          <p:cNvGrpSpPr/>
          <p:nvPr/>
        </p:nvGrpSpPr>
        <p:grpSpPr>
          <a:xfrm>
            <a:off x="8928113" y="1276463"/>
            <a:ext cx="2345601" cy="2008135"/>
            <a:chOff x="8745440" y="1728716"/>
            <a:chExt cx="1854037" cy="1587293"/>
          </a:xfrm>
        </p:grpSpPr>
        <p:sp>
          <p:nvSpPr>
            <p:cNvPr id="65" name="角丸四角形 64"/>
            <p:cNvSpPr/>
            <p:nvPr/>
          </p:nvSpPr>
          <p:spPr>
            <a:xfrm>
              <a:off x="8793075" y="1728716"/>
              <a:ext cx="1733917" cy="152180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8745440" y="2689308"/>
              <a:ext cx="1854037" cy="626701"/>
            </a:xfrm>
            <a:prstGeom prst="rect">
              <a:avLst/>
            </a:prstGeom>
            <a:noFill/>
          </p:spPr>
          <p:txBody>
            <a:bodyPr wrap="square" lIns="72000" tIns="72000" rIns="7200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b="0" i="0" u="none" strike="noStrike" kern="1200" cap="none" spc="0" normalizeH="0" noProof="0" dirty="0" smtClean="0">
                  <a:ln>
                    <a:solidFill>
                      <a:prstClr val="black"/>
                    </a:solidFill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マスクは正しく</a:t>
              </a:r>
              <a:endParaRPr kumimoji="1" lang="en-US" altLang="ja-JP" b="0" i="0" u="none" strike="noStrike" kern="1200" cap="none" spc="0" normalizeH="0" noProof="0" dirty="0" smtClean="0">
                <a:ln>
                  <a:solidFill>
                    <a:prstClr val="black"/>
                  </a:solidFill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b="0" i="0" u="none" strike="noStrike" kern="1200" cap="none" spc="0" normalizeH="0" noProof="0" dirty="0" smtClean="0">
                  <a:ln>
                    <a:solidFill>
                      <a:prstClr val="black"/>
                    </a:solidFill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着用しよう</a:t>
              </a:r>
              <a:endParaRPr kumimoji="1" lang="ja-JP" altLang="en-US" b="0" i="0" u="none" strike="noStrike" kern="1200" cap="none" spc="0" normalizeH="0" noProof="0" dirty="0">
                <a:ln>
                  <a:solidFill>
                    <a:prstClr val="black"/>
                  </a:solidFill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7850" y="2069665"/>
              <a:ext cx="1324369" cy="550963"/>
            </a:xfrm>
            <a:prstGeom prst="rect">
              <a:avLst/>
            </a:prstGeom>
          </p:spPr>
        </p:pic>
      </p:grpSp>
      <p:grpSp>
        <p:nvGrpSpPr>
          <p:cNvPr id="7" name="グループ化 6"/>
          <p:cNvGrpSpPr/>
          <p:nvPr/>
        </p:nvGrpSpPr>
        <p:grpSpPr>
          <a:xfrm>
            <a:off x="908213" y="1276463"/>
            <a:ext cx="2308076" cy="1996722"/>
            <a:chOff x="2058647" y="1754138"/>
            <a:chExt cx="1854037" cy="1640244"/>
          </a:xfrm>
          <a:solidFill>
            <a:schemeClr val="bg1"/>
          </a:solidFill>
        </p:grpSpPr>
        <p:sp>
          <p:nvSpPr>
            <p:cNvPr id="57" name="角丸四角形 56"/>
            <p:cNvSpPr/>
            <p:nvPr/>
          </p:nvSpPr>
          <p:spPr>
            <a:xfrm>
              <a:off x="2102125" y="1754138"/>
              <a:ext cx="1719837" cy="1585860"/>
            </a:xfrm>
            <a:prstGeom prst="round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2058647" y="2767681"/>
              <a:ext cx="1854037" cy="626701"/>
            </a:xfrm>
            <a:prstGeom prst="rect">
              <a:avLst/>
            </a:prstGeom>
            <a:noFill/>
          </p:spPr>
          <p:txBody>
            <a:bodyPr wrap="square" lIns="72000" tIns="72000" rIns="7200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dirty="0" smtClean="0">
                  <a:ln>
                    <a:solidFill>
                      <a:prstClr val="black"/>
                    </a:solidFill>
                  </a:ln>
                  <a:latin typeface="メイリオ" panose="020B0604030504040204" pitchFamily="50" charset="-128"/>
                  <a:ea typeface="メイリオ" panose="020B0604030504040204" pitchFamily="50" charset="-128"/>
                </a:rPr>
                <a:t>ワクチンを</a:t>
              </a:r>
              <a:endParaRPr lang="en-US" altLang="ja-JP" dirty="0" smtClean="0">
                <a:ln>
                  <a:solidFill>
                    <a:prstClr val="black"/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dirty="0" smtClean="0">
                  <a:ln>
                    <a:solidFill>
                      <a:prstClr val="black"/>
                    </a:solidFill>
                  </a:ln>
                  <a:latin typeface="メイリオ" panose="020B0604030504040204" pitchFamily="50" charset="-128"/>
                  <a:ea typeface="メイリオ" panose="020B0604030504040204" pitchFamily="50" charset="-128"/>
                </a:rPr>
                <a:t>接種</a:t>
              </a:r>
              <a:r>
                <a:rPr kumimoji="1" lang="ja-JP" altLang="en-US" b="0" i="0" u="none" strike="noStrike" kern="1200" cap="none" spc="0" normalizeH="0" noProof="0" dirty="0" smtClean="0">
                  <a:ln>
                    <a:solidFill>
                      <a:prstClr val="black"/>
                    </a:solidFill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しよう</a:t>
              </a:r>
              <a:endParaRPr kumimoji="1" lang="ja-JP" altLang="en-US" b="0" i="0" u="none" strike="noStrike" kern="1200" cap="none" spc="0" normalizeH="0" noProof="0" dirty="0">
                <a:ln>
                  <a:solidFill>
                    <a:prstClr val="black"/>
                  </a:solidFill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006579">
              <a:off x="3181683" y="2177216"/>
              <a:ext cx="513742" cy="513742"/>
            </a:xfrm>
            <a:prstGeom prst="rect">
              <a:avLst/>
            </a:prstGeom>
            <a:grpFill/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44626" y="1803849"/>
              <a:ext cx="810520" cy="983868"/>
            </a:xfrm>
            <a:prstGeom prst="rect">
              <a:avLst/>
            </a:prstGeom>
            <a:grpFill/>
          </p:spPr>
        </p:pic>
      </p:grpSp>
      <p:sp>
        <p:nvSpPr>
          <p:cNvPr id="70" name="テキスト ボックス 69"/>
          <p:cNvSpPr txBox="1"/>
          <p:nvPr/>
        </p:nvSpPr>
        <p:spPr>
          <a:xfrm>
            <a:off x="243377" y="3151207"/>
            <a:ext cx="38903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ウイルスから身を守る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kumimoji="1" lang="en-US" altLang="ja-JP" sz="700" b="1" dirty="0" smtClean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kumimoji="1" lang="ja-JP" altLang="en-US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ワクチン</a:t>
            </a:r>
            <a:endParaRPr kumimoji="1" lang="en-US" altLang="ja-JP" sz="36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kumimoji="1" lang="en-US" altLang="ja-JP" sz="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kumimoji="1" lang="en-US" altLang="ja-JP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3</a:t>
            </a: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回目・</a:t>
            </a:r>
            <a:r>
              <a:rPr kumimoji="1" lang="en-US" altLang="ja-JP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回目の</a:t>
            </a:r>
            <a:endParaRPr kumimoji="1" lang="en-US" altLang="ja-JP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ワクチン</a:t>
            </a: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接種を！　</a:t>
            </a:r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 </a:t>
            </a:r>
            <a:endParaRPr kumimoji="1" lang="en-US" altLang="ja-JP" sz="14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348497" y="3152116"/>
            <a:ext cx="37027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ウイルスを追い出す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kumimoji="1" lang="en-US" altLang="ja-JP" sz="7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換　　気</a:t>
            </a:r>
            <a:endParaRPr lang="en-US" altLang="ja-JP" sz="36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lang="en-US" altLang="ja-JP" sz="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エアコン使用中でも</a:t>
            </a:r>
            <a:endParaRPr lang="en-US" altLang="ja-JP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こまめな換気を！</a:t>
            </a:r>
            <a:r>
              <a:rPr kumimoji="1"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 </a:t>
            </a:r>
            <a:endParaRPr kumimoji="1" lang="en-US" altLang="ja-JP" sz="14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8181738" y="3150195"/>
            <a:ext cx="428702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endParaRPr lang="en-US" altLang="ja-JP" sz="1400" b="1" spc="-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800" b="1" spc="-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うつらない</a:t>
            </a:r>
            <a:r>
              <a:rPr lang="en-US" altLang="ja-JP" sz="2800" b="1" spc="-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､</a:t>
            </a:r>
            <a:r>
              <a:rPr lang="ja-JP" altLang="en-US" sz="2800" b="1" spc="-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うつさない</a:t>
            </a:r>
            <a:endParaRPr lang="en-US" altLang="ja-JP" sz="2800" b="1" spc="-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kumimoji="1" lang="en-US" altLang="ja-JP" sz="700" b="1" spc="-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b="1" dirty="0" smtClean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マ　ス　ク</a:t>
            </a:r>
            <a:endParaRPr lang="en-US" altLang="ja-JP" sz="36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lang="en-US" altLang="ja-JP" sz="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混雑</a:t>
            </a:r>
            <a:r>
              <a:rPr lang="ja-JP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する場所や会話時</a:t>
            </a:r>
            <a:r>
              <a:rPr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endParaRPr lang="en-US" altLang="ja-JP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r>
              <a:rPr lang="ja-JP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　　正しく着用を！</a:t>
            </a:r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 </a:t>
            </a:r>
            <a:endParaRPr kumimoji="1" lang="en-US" altLang="ja-JP" sz="14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40689" y="5754060"/>
            <a:ext cx="3312000" cy="1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584556" y="5754060"/>
            <a:ext cx="3780000" cy="1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52883" y="5289159"/>
            <a:ext cx="12006000" cy="914691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熱中症に注意しつつ 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、引き続き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「感染防止対策」の徹底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をお願いします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36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0" advClick="0" advTm="8500"/>
    </mc:Choice>
    <mc:Fallback xmlns="">
      <p:transition spd="slow" advClick="0" advTm="85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/>
          <p:cNvSpPr/>
          <p:nvPr/>
        </p:nvSpPr>
        <p:spPr>
          <a:xfrm>
            <a:off x="208112" y="774221"/>
            <a:ext cx="3115732" cy="50151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2000" bIns="0" rtlCol="0" anchor="ctr"/>
          <a:lstStyle/>
          <a:p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28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ご家庭内では</a:t>
            </a:r>
            <a:endParaRPr lang="en-US" altLang="ja-JP" sz="28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 flipV="1">
            <a:off x="221828" y="1225459"/>
            <a:ext cx="2923708" cy="1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-6237" y="-23151"/>
            <a:ext cx="12198238" cy="774000"/>
          </a:xfrm>
          <a:prstGeom prst="rect">
            <a:avLst/>
          </a:prstGeom>
          <a:solidFill>
            <a:srgbClr val="00B0F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>
              <a:defRPr/>
            </a:pPr>
            <a:r>
              <a:rPr lang="ja-JP" altLang="en-US" sz="5000" spc="-300" dirty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ご</a:t>
            </a:r>
            <a:r>
              <a:rPr lang="ja-JP" altLang="en-US" sz="5000" spc="-30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自身や大切な人を守るためにできること</a:t>
            </a:r>
            <a:endParaRPr lang="en-US" altLang="ja-JP" sz="5000" spc="-300" dirty="0" smtClean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208112" y="3248387"/>
            <a:ext cx="4935386" cy="50151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2000" bIns="0" rtlCol="0" anchor="ctr"/>
          <a:lstStyle/>
          <a:p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28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帰省・旅行時には</a:t>
            </a:r>
            <a:r>
              <a:rPr lang="en-US" altLang="ja-JP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28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03540" y="3828052"/>
            <a:ext cx="12323740" cy="13030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85733">
              <a:lnSpc>
                <a:spcPts val="4800"/>
              </a:lnSpc>
              <a:spcAft>
                <a:spcPts val="2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出発前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戻った際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には、できるだけ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活用を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lnSpc>
                <a:spcPts val="4200"/>
              </a:lnSpc>
              <a:spcAft>
                <a:spcPts val="200"/>
              </a:spcAft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帰省・旅行先でも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感染防止対策を忘れずに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3540" y="1335402"/>
            <a:ext cx="12107068" cy="19812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85733">
              <a:lnSpc>
                <a:spcPts val="4800"/>
              </a:lnSpc>
              <a:spcAft>
                <a:spcPts val="2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外出前の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検温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と帰宅時の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手洗い・消毒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lnSpc>
                <a:spcPts val="4800"/>
              </a:lnSpc>
              <a:spcAft>
                <a:spcPts val="200"/>
              </a:spcAft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エアコン使用中でもこまめな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換気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lnSpc>
                <a:spcPts val="4800"/>
              </a:lnSpc>
              <a:spcAft>
                <a:spcPts val="2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重症化リスク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症状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に応じた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検査・診療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 flipV="1">
            <a:off x="241303" y="3711847"/>
            <a:ext cx="3528000" cy="1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/>
          <p:cNvGrpSpPr/>
          <p:nvPr/>
        </p:nvGrpSpPr>
        <p:grpSpPr>
          <a:xfrm>
            <a:off x="10643754" y="1175649"/>
            <a:ext cx="1675998" cy="1935578"/>
            <a:chOff x="10231929" y="847373"/>
            <a:chExt cx="1268911" cy="1510609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1929" y="847373"/>
              <a:ext cx="1268911" cy="1510609"/>
            </a:xfrm>
            <a:prstGeom prst="rect">
              <a:avLst/>
            </a:prstGeom>
          </p:spPr>
        </p:pic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2076" y="1328594"/>
              <a:ext cx="479234" cy="256823"/>
            </a:xfrm>
            <a:prstGeom prst="rect">
              <a:avLst/>
            </a:prstGeom>
          </p:spPr>
        </p:pic>
      </p:grpSp>
      <p:sp>
        <p:nvSpPr>
          <p:cNvPr id="14" name="角丸四角形 13"/>
          <p:cNvSpPr/>
          <p:nvPr/>
        </p:nvSpPr>
        <p:spPr>
          <a:xfrm>
            <a:off x="208112" y="5065976"/>
            <a:ext cx="4427896" cy="50151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2000" bIns="0" rtlCol="0" anchor="ctr"/>
          <a:lstStyle/>
          <a:p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28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高齢者等と会う際は</a:t>
            </a:r>
            <a:endParaRPr lang="en-US" altLang="ja-JP" sz="28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3540" y="5604121"/>
            <a:ext cx="12460900" cy="13030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85733">
              <a:spcAft>
                <a:spcPts val="3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正しくマスク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着用するな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spcAft>
                <a:spcPts val="300"/>
              </a:spcAft>
            </a:pP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感染防止対策の徹底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4000" b="1" strike="sngStrike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lnSpc>
                <a:spcPts val="4200"/>
              </a:lnSpc>
              <a:spcAft>
                <a:spcPts val="300"/>
              </a:spcAft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6" name="直線コネクタ 15"/>
          <p:cNvCxnSpPr/>
          <p:nvPr/>
        </p:nvCxnSpPr>
        <p:spPr>
          <a:xfrm>
            <a:off x="241303" y="5511243"/>
            <a:ext cx="3891785" cy="0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図 16" descr="https://1.bp.blogspot.com/-wqysoa0V1ik/XlTGiKe5BFI/AAAAAAABXc4/eS-sfOOb_-MMalavIpBsbbHp8YfewUUfgCNcBGAsYHQ/s1600/mask_man_wire.png">
            <a:extLst>
              <a:ext uri="{FF2B5EF4-FFF2-40B4-BE49-F238E27FC236}">
                <a16:creationId xmlns:a16="http://schemas.microsoft.com/office/drawing/2014/main" id="{2E6D0AA9-B332-4C25-AB5A-21A434722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219" y="5167692"/>
            <a:ext cx="1262841" cy="14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図 17" descr="https://1.bp.blogspot.com/-5zhIww-A-Ac/XlTGjRlcnuI/AAAAAAABXdI/mythEn9cHHYbTSWnyTKNOT3JmJs9Q2zAACNcBGAsYHQ/s1600/mask_woman_wire.png">
            <a:extLst>
              <a:ext uri="{FF2B5EF4-FFF2-40B4-BE49-F238E27FC236}">
                <a16:creationId xmlns:a16="http://schemas.microsoft.com/office/drawing/2014/main" id="{85D1848E-190D-424C-96A4-E6501B88C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656" y="5148840"/>
            <a:ext cx="1262024" cy="14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11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2107263" y="6483156"/>
            <a:ext cx="7848000" cy="1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-6237" y="-1"/>
            <a:ext cx="12198238" cy="774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>
              <a:defRPr/>
            </a:pPr>
            <a:r>
              <a:rPr lang="ja-JP" altLang="en-US" sz="5000" spc="-30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ご自身や大切な人を守るためにできること</a:t>
            </a:r>
            <a:endParaRPr lang="en-US" altLang="ja-JP" sz="5000" spc="-300" dirty="0" smtClean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sp>
        <p:nvSpPr>
          <p:cNvPr id="26" name="二等辺三角形 25"/>
          <p:cNvSpPr/>
          <p:nvPr/>
        </p:nvSpPr>
        <p:spPr>
          <a:xfrm rot="10800000">
            <a:off x="3937670" y="5518058"/>
            <a:ext cx="4310422" cy="341686"/>
          </a:xfrm>
          <a:prstGeom prst="triangle">
            <a:avLst>
              <a:gd name="adj" fmla="val 49762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402" y="5792436"/>
            <a:ext cx="1064148" cy="1064148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9" y="5755860"/>
            <a:ext cx="929220" cy="1030359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175164" y="2152838"/>
            <a:ext cx="12410022" cy="32681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85733">
              <a:spcAft>
                <a:spcPts val="3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発熱などの症状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があれば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外出を控えて</a:t>
            </a:r>
            <a:endParaRPr lang="en-US" altLang="ja-JP" sz="40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spcAft>
                <a:spcPts val="3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混雑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している場所や時間を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できるだけ避け</a:t>
            </a:r>
            <a:r>
              <a:rPr lang="ja-JP" altLang="en-US" sz="4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40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spcAft>
                <a:spcPts val="300"/>
              </a:spcAft>
            </a:pP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外出時は人との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距離を確保</a:t>
            </a:r>
            <a:endParaRPr lang="en-US" altLang="ja-JP" sz="40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33">
              <a:spcAft>
                <a:spcPts val="3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大声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は控え、</a:t>
            </a:r>
            <a:r>
              <a:rPr lang="ja-JP" altLang="en-US" sz="4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飲食時以外はマスク着用</a:t>
            </a:r>
          </a:p>
          <a:p>
            <a:pPr defTabSz="685733">
              <a:spcAft>
                <a:spcPts val="300"/>
              </a:spcAft>
            </a:pP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➢ 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長時間</a:t>
            </a:r>
            <a:r>
              <a:rPr lang="ja-JP" altLang="en-US" sz="4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の会食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はできるだけ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控えて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175164" y="1495233"/>
            <a:ext cx="3762505" cy="50151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2000" bIns="0" rtlCol="0" anchor="ctr"/>
          <a:lstStyle/>
          <a:p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28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外出や会食時には</a:t>
            </a:r>
            <a:endParaRPr lang="en-US" altLang="ja-JP" sz="28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 flipV="1">
            <a:off x="247820" y="1941232"/>
            <a:ext cx="3493208" cy="6355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図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588" y="1374963"/>
            <a:ext cx="1465326" cy="1542448"/>
          </a:xfrm>
          <a:prstGeom prst="rect">
            <a:avLst/>
          </a:prstGeom>
        </p:spPr>
      </p:pic>
      <p:sp>
        <p:nvSpPr>
          <p:cNvPr id="77" name="右矢印 76"/>
          <p:cNvSpPr/>
          <p:nvPr/>
        </p:nvSpPr>
        <p:spPr>
          <a:xfrm rot="11841720">
            <a:off x="10022258" y="1697990"/>
            <a:ext cx="902691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乗算 80"/>
          <p:cNvSpPr/>
          <p:nvPr/>
        </p:nvSpPr>
        <p:spPr>
          <a:xfrm rot="804110">
            <a:off x="10105277" y="1504271"/>
            <a:ext cx="899719" cy="899719"/>
          </a:xfrm>
          <a:prstGeom prst="mathMultiply">
            <a:avLst>
              <a:gd name="adj1" fmla="val 1452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2" name="図 8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0695">
            <a:off x="11165510" y="1700453"/>
            <a:ext cx="222398" cy="181285"/>
          </a:xfrm>
          <a:prstGeom prst="rect">
            <a:avLst/>
          </a:prstGeom>
        </p:spPr>
      </p:pic>
      <p:pic>
        <p:nvPicPr>
          <p:cNvPr id="83" name="図 8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1282">
            <a:off x="11710752" y="1661710"/>
            <a:ext cx="270278" cy="220314"/>
          </a:xfrm>
          <a:prstGeom prst="rect">
            <a:avLst/>
          </a:prstGeom>
        </p:spPr>
      </p:pic>
      <p:pic>
        <p:nvPicPr>
          <p:cNvPr id="84" name="図 8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0695">
            <a:off x="10915741" y="2228431"/>
            <a:ext cx="245470" cy="200092"/>
          </a:xfrm>
          <a:prstGeom prst="rect">
            <a:avLst/>
          </a:prstGeom>
        </p:spPr>
      </p:pic>
      <p:pic>
        <p:nvPicPr>
          <p:cNvPr id="85" name="図 8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7385">
            <a:off x="11489130" y="2383166"/>
            <a:ext cx="255156" cy="18270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8578357" y="797397"/>
            <a:ext cx="1445071" cy="1354386"/>
            <a:chOff x="8548861" y="826893"/>
            <a:chExt cx="1445071" cy="1354386"/>
          </a:xfrm>
        </p:grpSpPr>
        <p:sp>
          <p:nvSpPr>
            <p:cNvPr id="2" name="楕円 1"/>
            <p:cNvSpPr/>
            <p:nvPr/>
          </p:nvSpPr>
          <p:spPr>
            <a:xfrm>
              <a:off x="8785216" y="972563"/>
              <a:ext cx="1208716" cy="12087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22634" y="1411244"/>
              <a:ext cx="169672" cy="399611"/>
            </a:xfrm>
            <a:prstGeom prst="rect">
              <a:avLst/>
            </a:prstGeom>
          </p:spPr>
        </p:pic>
        <p:pic>
          <p:nvPicPr>
            <p:cNvPr id="23" name="図 2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31909" y="1343080"/>
              <a:ext cx="169672" cy="399611"/>
            </a:xfrm>
            <a:prstGeom prst="rect">
              <a:avLst/>
            </a:prstGeom>
          </p:spPr>
        </p:pic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56095" y="1215702"/>
              <a:ext cx="169672" cy="399611"/>
            </a:xfrm>
            <a:prstGeom prst="rect">
              <a:avLst/>
            </a:prstGeom>
          </p:spPr>
        </p:pic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59645" y="984021"/>
              <a:ext cx="169672" cy="399611"/>
            </a:xfrm>
            <a:prstGeom prst="rect">
              <a:avLst/>
            </a:prstGeom>
          </p:spPr>
        </p:pic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64702" y="1019549"/>
              <a:ext cx="169672" cy="399611"/>
            </a:xfrm>
            <a:prstGeom prst="rect">
              <a:avLst/>
            </a:prstGeom>
          </p:spPr>
        </p:pic>
        <p:pic>
          <p:nvPicPr>
            <p:cNvPr id="76" name="図 75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8861" y="826893"/>
              <a:ext cx="518324" cy="5370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図 7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61689" y="1374607"/>
              <a:ext cx="169672" cy="399611"/>
            </a:xfrm>
            <a:prstGeom prst="rect">
              <a:avLst/>
            </a:prstGeom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85833" y="1760962"/>
              <a:ext cx="169672" cy="399611"/>
            </a:xfrm>
            <a:prstGeom prst="rect">
              <a:avLst/>
            </a:prstGeom>
          </p:spPr>
        </p:pic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14745" y="1595627"/>
              <a:ext cx="169672" cy="399611"/>
            </a:xfrm>
            <a:prstGeom prst="rect">
              <a:avLst/>
            </a:prstGeom>
          </p:spPr>
        </p:pic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40640" y="1760365"/>
              <a:ext cx="158046" cy="399611"/>
            </a:xfrm>
            <a:prstGeom prst="rect">
              <a:avLst/>
            </a:prstGeom>
          </p:spPr>
        </p:pic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79806" y="1569230"/>
              <a:ext cx="169672" cy="399611"/>
            </a:xfrm>
            <a:prstGeom prst="rect">
              <a:avLst/>
            </a:prstGeom>
          </p:spPr>
        </p:pic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56308" y="1177310"/>
              <a:ext cx="169672" cy="399611"/>
            </a:xfrm>
            <a:prstGeom prst="rect">
              <a:avLst/>
            </a:prstGeom>
          </p:spPr>
        </p:pic>
      </p:grpSp>
      <p:sp>
        <p:nvSpPr>
          <p:cNvPr id="15" name="テキスト ボックス 14"/>
          <p:cNvSpPr txBox="1"/>
          <p:nvPr/>
        </p:nvSpPr>
        <p:spPr>
          <a:xfrm>
            <a:off x="1527048" y="5849713"/>
            <a:ext cx="9055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ja-JP" altLang="en-US" sz="4800" spc="-3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しっか</a:t>
            </a:r>
            <a:r>
              <a:rPr lang="ja-JP" altLang="en-US" sz="4800" spc="-3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り</a:t>
            </a:r>
            <a:r>
              <a:rPr lang="ja-JP" altLang="en-US" sz="4800" spc="-300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対策、ステキな夏を！</a:t>
            </a:r>
            <a:endParaRPr kumimoji="1" lang="ja-JP" altLang="en-US" sz="4800" b="0" i="0" u="none" strike="noStrike" kern="1200" cap="none" spc="-30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947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3489</TotalTime>
  <Words>359</Words>
  <Application>Microsoft Office PowerPoint</Application>
  <PresentationFormat>ワイド画面</PresentationFormat>
  <Paragraphs>56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HGP創英角ｺﾞｼｯｸUB</vt:lpstr>
      <vt:lpstr>HGS創英角ｺﾞｼｯｸUB</vt:lpstr>
      <vt:lpstr>ＭＳ Ｐゴシック</vt:lpstr>
      <vt:lpstr>メイリオ</vt:lpstr>
      <vt:lpstr>游ゴシック</vt:lpstr>
      <vt:lpstr>游ゴシック Light</vt:lpstr>
      <vt:lpstr>Arial</vt:lpstr>
      <vt:lpstr>Calibri</vt:lpstr>
      <vt:lpstr>MS Reference Sans Serif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538</cp:revision>
  <cp:lastPrinted>2022-08-09T04:08:10Z</cp:lastPrinted>
  <dcterms:created xsi:type="dcterms:W3CDTF">2022-03-02T04:14:23Z</dcterms:created>
  <dcterms:modified xsi:type="dcterms:W3CDTF">2022-08-09T04:14:43Z</dcterms:modified>
</cp:coreProperties>
</file>